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75" r:id="rId2"/>
    <p:sldId id="283" r:id="rId3"/>
    <p:sldId id="258" r:id="rId4"/>
    <p:sldId id="282" r:id="rId5"/>
    <p:sldId id="288" r:id="rId6"/>
    <p:sldId id="293" r:id="rId7"/>
    <p:sldId id="294" r:id="rId8"/>
    <p:sldId id="260" r:id="rId9"/>
    <p:sldId id="263" r:id="rId10"/>
    <p:sldId id="289" r:id="rId11"/>
    <p:sldId id="291" r:id="rId12"/>
    <p:sldId id="295" r:id="rId13"/>
    <p:sldId id="296" r:id="rId14"/>
    <p:sldId id="297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003366"/>
    <a:srgbClr val="000066"/>
    <a:srgbClr val="AFF7FF"/>
    <a:srgbClr val="D1FBFF"/>
    <a:srgbClr val="327FBE"/>
    <a:srgbClr val="C7CDD7"/>
    <a:srgbClr val="E5F6FB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9645" autoAdjust="0"/>
  </p:normalViewPr>
  <p:slideViewPr>
    <p:cSldViewPr>
      <p:cViewPr varScale="1">
        <p:scale>
          <a:sx n="109" d="100"/>
          <a:sy n="109" d="100"/>
        </p:scale>
        <p:origin x="1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37E83-C42D-4AD1-86F9-D43D6400717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9F001E5-9491-459B-A7F4-9751FB2C6709}">
      <dgm:prSet phldrT="[Текст]"/>
      <dgm:spPr/>
      <dgm:t>
        <a:bodyPr/>
        <a:lstStyle/>
        <a:p>
          <a:endParaRPr lang="ru-RU" dirty="0"/>
        </a:p>
      </dgm:t>
    </dgm:pt>
    <dgm:pt modelId="{623BD8CE-7D69-4873-8A6E-4346302801F3}" type="parTrans" cxnId="{F512C40B-833A-4660-9C23-77281A530920}">
      <dgm:prSet/>
      <dgm:spPr/>
      <dgm:t>
        <a:bodyPr/>
        <a:lstStyle/>
        <a:p>
          <a:endParaRPr lang="ru-RU"/>
        </a:p>
      </dgm:t>
    </dgm:pt>
    <dgm:pt modelId="{B102F8D3-C450-4C95-B99F-10DA07D4E876}" type="sibTrans" cxnId="{F512C40B-833A-4660-9C23-77281A53092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AE7FCE-4FE5-4BB7-9904-DEE3C3465AA7}" type="pres">
      <dgm:prSet presAssocID="{37D37E83-C42D-4AD1-86F9-D43D64007176}" presName="Name0" presStyleCnt="0">
        <dgm:presLayoutVars>
          <dgm:dir/>
        </dgm:presLayoutVars>
      </dgm:prSet>
      <dgm:spPr/>
    </dgm:pt>
    <dgm:pt modelId="{5156A16B-4545-47C1-A111-3AABEE293722}" type="pres">
      <dgm:prSet presAssocID="{B102F8D3-C450-4C95-B99F-10DA07D4E876}" presName="picture_1" presStyleLbl="bgImgPlace1" presStyleIdx="0" presStyleCnt="1" custLinFactNeighborX="8897" custLinFactNeighborY="1123"/>
      <dgm:spPr/>
      <dgm:t>
        <a:bodyPr/>
        <a:lstStyle/>
        <a:p>
          <a:endParaRPr lang="ru-RU"/>
        </a:p>
      </dgm:t>
    </dgm:pt>
    <dgm:pt modelId="{6BA82B37-1ED7-4679-9921-D938FFBB2FF3}" type="pres">
      <dgm:prSet presAssocID="{E9F001E5-9491-459B-A7F4-9751FB2C6709}" presName="text_1" presStyleLbl="node1" presStyleIdx="0" presStyleCnt="0" custScaleX="12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0F7B7-5FF0-4D6A-92BF-5EF3E44C2B86}" type="pres">
      <dgm:prSet presAssocID="{37D37E83-C42D-4AD1-86F9-D43D64007176}" presName="maxNode" presStyleCnt="0"/>
      <dgm:spPr/>
    </dgm:pt>
    <dgm:pt modelId="{1321A523-EEF7-46A8-A5AE-A86B6737B45D}" type="pres">
      <dgm:prSet presAssocID="{37D37E83-C42D-4AD1-86F9-D43D64007176}" presName="Name33" presStyleCnt="0"/>
      <dgm:spPr/>
    </dgm:pt>
  </dgm:ptLst>
  <dgm:cxnLst>
    <dgm:cxn modelId="{5A37DBFE-1511-4577-B844-ADEA4AD8ADC9}" type="presOf" srcId="{B102F8D3-C450-4C95-B99F-10DA07D4E876}" destId="{5156A16B-4545-47C1-A111-3AABEE293722}" srcOrd="0" destOrd="0" presId="urn:microsoft.com/office/officeart/2008/layout/AccentedPicture"/>
    <dgm:cxn modelId="{9588E21A-4BF7-4307-94C3-9290E55C62F3}" type="presOf" srcId="{37D37E83-C42D-4AD1-86F9-D43D64007176}" destId="{CEAE7FCE-4FE5-4BB7-9904-DEE3C3465AA7}" srcOrd="0" destOrd="0" presId="urn:microsoft.com/office/officeart/2008/layout/AccentedPicture"/>
    <dgm:cxn modelId="{F512C40B-833A-4660-9C23-77281A530920}" srcId="{37D37E83-C42D-4AD1-86F9-D43D64007176}" destId="{E9F001E5-9491-459B-A7F4-9751FB2C6709}" srcOrd="0" destOrd="0" parTransId="{623BD8CE-7D69-4873-8A6E-4346302801F3}" sibTransId="{B102F8D3-C450-4C95-B99F-10DA07D4E876}"/>
    <dgm:cxn modelId="{7BCDC937-1C25-4A36-8031-50A5E8494218}" type="presOf" srcId="{E9F001E5-9491-459B-A7F4-9751FB2C6709}" destId="{6BA82B37-1ED7-4679-9921-D938FFBB2FF3}" srcOrd="0" destOrd="0" presId="urn:microsoft.com/office/officeart/2008/layout/AccentedPicture"/>
    <dgm:cxn modelId="{6E48CE79-7F23-4ABC-BAB4-8C4A53EB18C4}" type="presParOf" srcId="{CEAE7FCE-4FE5-4BB7-9904-DEE3C3465AA7}" destId="{5156A16B-4545-47C1-A111-3AABEE293722}" srcOrd="0" destOrd="0" presId="urn:microsoft.com/office/officeart/2008/layout/AccentedPicture"/>
    <dgm:cxn modelId="{2277630E-70A0-4C13-84F0-118FC19DA66C}" type="presParOf" srcId="{CEAE7FCE-4FE5-4BB7-9904-DEE3C3465AA7}" destId="{6BA82B37-1ED7-4679-9921-D938FFBB2FF3}" srcOrd="1" destOrd="0" presId="urn:microsoft.com/office/officeart/2008/layout/AccentedPicture"/>
    <dgm:cxn modelId="{F1652BC0-B563-43B9-BF73-EDB514728322}" type="presParOf" srcId="{CEAE7FCE-4FE5-4BB7-9904-DEE3C3465AA7}" destId="{E290F7B7-5FF0-4D6A-92BF-5EF3E44C2B86}" srcOrd="2" destOrd="0" presId="urn:microsoft.com/office/officeart/2008/layout/AccentedPicture"/>
    <dgm:cxn modelId="{8885A088-C696-4BDE-9A11-11CA53FF542E}" type="presParOf" srcId="{E290F7B7-5FF0-4D6A-92BF-5EF3E44C2B86}" destId="{1321A523-EEF7-46A8-A5AE-A86B6737B45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95B74-B702-40BE-B866-D657C52054A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1B7F950-D425-4801-822B-03BA31EED467}">
      <dgm:prSet phldrT="[Текст]" phldr="1"/>
      <dgm:spPr/>
      <dgm:t>
        <a:bodyPr/>
        <a:lstStyle/>
        <a:p>
          <a:endParaRPr lang="ru-RU" dirty="0"/>
        </a:p>
      </dgm:t>
    </dgm:pt>
    <dgm:pt modelId="{CFE90A2A-1E64-4077-98C1-2D36C151C1D2}" type="parTrans" cxnId="{60C04148-A793-4C99-A70B-321816E74C34}">
      <dgm:prSet/>
      <dgm:spPr/>
      <dgm:t>
        <a:bodyPr/>
        <a:lstStyle/>
        <a:p>
          <a:endParaRPr lang="ru-RU"/>
        </a:p>
      </dgm:t>
    </dgm:pt>
    <dgm:pt modelId="{958B5236-89E2-4A25-8515-97BBB7E8607F}" type="sibTrans" cxnId="{60C04148-A793-4C99-A70B-321816E74C3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4396C8-F240-4559-999E-06D18C0B0242}" type="pres">
      <dgm:prSet presAssocID="{D7595B74-B702-40BE-B866-D657C52054A7}" presName="Name0" presStyleCnt="0">
        <dgm:presLayoutVars>
          <dgm:dir/>
        </dgm:presLayoutVars>
      </dgm:prSet>
      <dgm:spPr/>
    </dgm:pt>
    <dgm:pt modelId="{0C50D15B-C286-478D-8928-46FB6223BE20}" type="pres">
      <dgm:prSet presAssocID="{958B5236-89E2-4A25-8515-97BBB7E8607F}" presName="picture_1" presStyleLbl="bgImgPlace1" presStyleIdx="0" presStyleCnt="1" custScaleX="100000" custScaleY="106111" custLinFactNeighborX="1642" custLinFactNeighborY="-1339"/>
      <dgm:spPr/>
      <dgm:t>
        <a:bodyPr/>
        <a:lstStyle/>
        <a:p>
          <a:endParaRPr lang="ru-RU"/>
        </a:p>
      </dgm:t>
    </dgm:pt>
    <dgm:pt modelId="{2D2030A7-EC5B-44A0-AF27-36E86E6FBD3A}" type="pres">
      <dgm:prSet presAssocID="{B1B7F950-D425-4801-822B-03BA31EED46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6178B-2A54-4C68-9782-2E55B8A51E43}" type="pres">
      <dgm:prSet presAssocID="{D7595B74-B702-40BE-B866-D657C52054A7}" presName="maxNode" presStyleCnt="0"/>
      <dgm:spPr/>
    </dgm:pt>
    <dgm:pt modelId="{81E51CE8-8F22-43E4-8662-6BA9984691AE}" type="pres">
      <dgm:prSet presAssocID="{D7595B74-B702-40BE-B866-D657C52054A7}" presName="Name33" presStyleCnt="0"/>
      <dgm:spPr/>
    </dgm:pt>
  </dgm:ptLst>
  <dgm:cxnLst>
    <dgm:cxn modelId="{60C04148-A793-4C99-A70B-321816E74C34}" srcId="{D7595B74-B702-40BE-B866-D657C52054A7}" destId="{B1B7F950-D425-4801-822B-03BA31EED467}" srcOrd="0" destOrd="0" parTransId="{CFE90A2A-1E64-4077-98C1-2D36C151C1D2}" sibTransId="{958B5236-89E2-4A25-8515-97BBB7E8607F}"/>
    <dgm:cxn modelId="{B5EBD6CA-E3F4-4B1F-9DBB-74A88EE52C00}" type="presOf" srcId="{958B5236-89E2-4A25-8515-97BBB7E8607F}" destId="{0C50D15B-C286-478D-8928-46FB6223BE20}" srcOrd="0" destOrd="0" presId="urn:microsoft.com/office/officeart/2008/layout/AccentedPicture"/>
    <dgm:cxn modelId="{82C48F00-A5AD-4C07-BD07-2C3FCEDB6975}" type="presOf" srcId="{D7595B74-B702-40BE-B866-D657C52054A7}" destId="{514396C8-F240-4559-999E-06D18C0B0242}" srcOrd="0" destOrd="0" presId="urn:microsoft.com/office/officeart/2008/layout/AccentedPicture"/>
    <dgm:cxn modelId="{74494B6B-3D4E-4210-B6D0-F119FD3E6061}" type="presOf" srcId="{B1B7F950-D425-4801-822B-03BA31EED467}" destId="{2D2030A7-EC5B-44A0-AF27-36E86E6FBD3A}" srcOrd="0" destOrd="0" presId="urn:microsoft.com/office/officeart/2008/layout/AccentedPicture"/>
    <dgm:cxn modelId="{501D9494-EF52-408D-8F14-42A543597757}" type="presParOf" srcId="{514396C8-F240-4559-999E-06D18C0B0242}" destId="{0C50D15B-C286-478D-8928-46FB6223BE20}" srcOrd="0" destOrd="0" presId="urn:microsoft.com/office/officeart/2008/layout/AccentedPicture"/>
    <dgm:cxn modelId="{648F23C3-FF94-459E-AC16-3648D95D7065}" type="presParOf" srcId="{514396C8-F240-4559-999E-06D18C0B0242}" destId="{2D2030A7-EC5B-44A0-AF27-36E86E6FBD3A}" srcOrd="1" destOrd="0" presId="urn:microsoft.com/office/officeart/2008/layout/AccentedPicture"/>
    <dgm:cxn modelId="{4DC4374B-276F-4FFB-93DB-17C55642482F}" type="presParOf" srcId="{514396C8-F240-4559-999E-06D18C0B0242}" destId="{3776178B-2A54-4C68-9782-2E55B8A51E43}" srcOrd="2" destOrd="0" presId="urn:microsoft.com/office/officeart/2008/layout/AccentedPicture"/>
    <dgm:cxn modelId="{3FF65F85-2917-4BDD-9E9E-C581651CD76B}" type="presParOf" srcId="{3776178B-2A54-4C68-9782-2E55B8A51E43}" destId="{81E51CE8-8F22-43E4-8662-6BA9984691A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6C9A4-1783-4E60-AAF4-04F464FA762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5DD830C3-3B94-4CEA-ABB5-78D019B7F043}">
      <dgm:prSet phldrT="[Текст]" phldr="1"/>
      <dgm:spPr/>
      <dgm:t>
        <a:bodyPr/>
        <a:lstStyle/>
        <a:p>
          <a:endParaRPr lang="ru-RU"/>
        </a:p>
      </dgm:t>
    </dgm:pt>
    <dgm:pt modelId="{03437913-237F-44A2-9E27-53CFC104397B}" type="parTrans" cxnId="{656A6D8B-BD83-4983-9123-BB0517BC7263}">
      <dgm:prSet/>
      <dgm:spPr/>
      <dgm:t>
        <a:bodyPr/>
        <a:lstStyle/>
        <a:p>
          <a:endParaRPr lang="ru-RU"/>
        </a:p>
      </dgm:t>
    </dgm:pt>
    <dgm:pt modelId="{EA671F79-A121-475A-B6FA-32C57284F5A7}" type="sibTrans" cxnId="{656A6D8B-BD83-4983-9123-BB0517BC726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F90EBF-C70C-4DF8-84CD-6900282059ED}">
      <dgm:prSet/>
      <dgm:spPr/>
      <dgm:t>
        <a:bodyPr/>
        <a:lstStyle/>
        <a:p>
          <a:endParaRPr lang="ru-RU"/>
        </a:p>
      </dgm:t>
    </dgm:pt>
    <dgm:pt modelId="{B664AAF8-4F01-4583-96FC-1F7226D60F8F}" type="parTrans" cxnId="{B703E290-7993-45DE-8709-07F21FBBF424}">
      <dgm:prSet/>
      <dgm:spPr/>
      <dgm:t>
        <a:bodyPr/>
        <a:lstStyle/>
        <a:p>
          <a:endParaRPr lang="ru-RU"/>
        </a:p>
      </dgm:t>
    </dgm:pt>
    <dgm:pt modelId="{52E4AA89-0E41-4F5E-883A-33B4CA198549}" type="sibTrans" cxnId="{B703E290-7993-45DE-8709-07F21FBBF424}">
      <dgm:prSet/>
      <dgm:spPr/>
      <dgm:t>
        <a:bodyPr/>
        <a:lstStyle/>
        <a:p>
          <a:endParaRPr lang="ru-RU"/>
        </a:p>
      </dgm:t>
    </dgm:pt>
    <dgm:pt modelId="{D84ADF06-3A75-48AD-9392-27924D06C2F4}" type="pres">
      <dgm:prSet presAssocID="{2096C9A4-1783-4E60-AAF4-04F464FA762D}" presName="Name0" presStyleCnt="0">
        <dgm:presLayoutVars>
          <dgm:dir/>
        </dgm:presLayoutVars>
      </dgm:prSet>
      <dgm:spPr/>
    </dgm:pt>
    <dgm:pt modelId="{28C1C82E-2A38-4AA9-94A0-03400BD7C25A}" type="pres">
      <dgm:prSet presAssocID="{EA671F79-A121-475A-B6FA-32C57284F5A7}" presName="picture_1" presStyleLbl="bgImgPlace1" presStyleIdx="0" presStyleCnt="1" custAng="0" custScaleX="170068" custScaleY="177075" custLinFactNeighborX="88659" custLinFactNeighborY="3681"/>
      <dgm:spPr/>
      <dgm:t>
        <a:bodyPr/>
        <a:lstStyle/>
        <a:p>
          <a:endParaRPr lang="ru-RU"/>
        </a:p>
      </dgm:t>
    </dgm:pt>
    <dgm:pt modelId="{5C32A953-F23D-4169-8E2D-E2461A62D84C}" type="pres">
      <dgm:prSet presAssocID="{5DD830C3-3B94-4CEA-ABB5-78D019B7F04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93CE-65B7-4851-8450-C84C0097C3E4}" type="pres">
      <dgm:prSet presAssocID="{2096C9A4-1783-4E60-AAF4-04F464FA762D}" presName="linV" presStyleCnt="0"/>
      <dgm:spPr/>
    </dgm:pt>
    <dgm:pt modelId="{F3ADF2EC-121C-475B-8CDD-559054624187}" type="pres">
      <dgm:prSet presAssocID="{FCF90EBF-C70C-4DF8-84CD-6900282059ED}" presName="pair" presStyleCnt="0"/>
      <dgm:spPr/>
    </dgm:pt>
    <dgm:pt modelId="{764B4849-A117-464E-8C00-F14277B16678}" type="pres">
      <dgm:prSet presAssocID="{FCF90EBF-C70C-4DF8-84CD-6900282059ED}" presName="spaceH" presStyleLbl="node1" presStyleIdx="0" presStyleCnt="0"/>
      <dgm:spPr/>
    </dgm:pt>
    <dgm:pt modelId="{9BE46071-4641-4532-9A11-31876F35C214}" type="pres">
      <dgm:prSet presAssocID="{FCF90EBF-C70C-4DF8-84CD-6900282059ED}" presName="desPictures" presStyleLbl="alignImgPlace1" presStyleIdx="0" presStyleCnt="1" custLinFactX="200000" custLinFactY="-100000" custLinFactNeighborX="202407" custLinFactNeighborY="-110687"/>
      <dgm:spPr>
        <a:solidFill>
          <a:schemeClr val="bg1"/>
        </a:solidFill>
      </dgm:spPr>
    </dgm:pt>
    <dgm:pt modelId="{E12007BB-6A16-4E07-BB5E-1C774E3BA736}" type="pres">
      <dgm:prSet presAssocID="{FCF90EBF-C70C-4DF8-84CD-6900282059ED}" presName="desTextWrapper" presStyleCnt="0"/>
      <dgm:spPr/>
    </dgm:pt>
    <dgm:pt modelId="{2E1B3479-A771-4F63-A376-515CEE3E90E4}" type="pres">
      <dgm:prSet presAssocID="{FCF90EBF-C70C-4DF8-84CD-6900282059ED}" presName="des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1201C-7ED7-44C0-BE47-77B1F9F166AA}" type="pres">
      <dgm:prSet presAssocID="{2096C9A4-1783-4E60-AAF4-04F464FA762D}" presName="maxNode" presStyleCnt="0"/>
      <dgm:spPr/>
    </dgm:pt>
    <dgm:pt modelId="{61D2A9C1-D911-4BC0-8AF4-842FCF5F9BE5}" type="pres">
      <dgm:prSet presAssocID="{2096C9A4-1783-4E60-AAF4-04F464FA762D}" presName="Name33" presStyleCnt="0"/>
      <dgm:spPr/>
    </dgm:pt>
  </dgm:ptLst>
  <dgm:cxnLst>
    <dgm:cxn modelId="{6D05445E-A671-41B0-B80E-295A8022B7E5}" type="presOf" srcId="{FCF90EBF-C70C-4DF8-84CD-6900282059ED}" destId="{2E1B3479-A771-4F63-A376-515CEE3E90E4}" srcOrd="0" destOrd="0" presId="urn:microsoft.com/office/officeart/2008/layout/AccentedPicture"/>
    <dgm:cxn modelId="{656A6D8B-BD83-4983-9123-BB0517BC7263}" srcId="{2096C9A4-1783-4E60-AAF4-04F464FA762D}" destId="{5DD830C3-3B94-4CEA-ABB5-78D019B7F043}" srcOrd="0" destOrd="0" parTransId="{03437913-237F-44A2-9E27-53CFC104397B}" sibTransId="{EA671F79-A121-475A-B6FA-32C57284F5A7}"/>
    <dgm:cxn modelId="{6A1A8DF1-D492-4764-84E1-363B4B199133}" type="presOf" srcId="{5DD830C3-3B94-4CEA-ABB5-78D019B7F043}" destId="{5C32A953-F23D-4169-8E2D-E2461A62D84C}" srcOrd="0" destOrd="0" presId="urn:microsoft.com/office/officeart/2008/layout/AccentedPicture"/>
    <dgm:cxn modelId="{F80658A1-C85F-4C2F-8DB4-E4062EDC3E63}" type="presOf" srcId="{EA671F79-A121-475A-B6FA-32C57284F5A7}" destId="{28C1C82E-2A38-4AA9-94A0-03400BD7C25A}" srcOrd="0" destOrd="0" presId="urn:microsoft.com/office/officeart/2008/layout/AccentedPicture"/>
    <dgm:cxn modelId="{F0D019B4-3B21-4DCD-B7DC-BB3E2A7400C3}" type="presOf" srcId="{2096C9A4-1783-4E60-AAF4-04F464FA762D}" destId="{D84ADF06-3A75-48AD-9392-27924D06C2F4}" srcOrd="0" destOrd="0" presId="urn:microsoft.com/office/officeart/2008/layout/AccentedPicture"/>
    <dgm:cxn modelId="{B703E290-7993-45DE-8709-07F21FBBF424}" srcId="{2096C9A4-1783-4E60-AAF4-04F464FA762D}" destId="{FCF90EBF-C70C-4DF8-84CD-6900282059ED}" srcOrd="1" destOrd="0" parTransId="{B664AAF8-4F01-4583-96FC-1F7226D60F8F}" sibTransId="{52E4AA89-0E41-4F5E-883A-33B4CA198549}"/>
    <dgm:cxn modelId="{A2762FD0-C9D8-4A51-83D9-BA0492E9A4D3}" type="presParOf" srcId="{D84ADF06-3A75-48AD-9392-27924D06C2F4}" destId="{28C1C82E-2A38-4AA9-94A0-03400BD7C25A}" srcOrd="0" destOrd="0" presId="urn:microsoft.com/office/officeart/2008/layout/AccentedPicture"/>
    <dgm:cxn modelId="{CFC577A4-51DF-460F-A6C4-AA033E463FC8}" type="presParOf" srcId="{D84ADF06-3A75-48AD-9392-27924D06C2F4}" destId="{5C32A953-F23D-4169-8E2D-E2461A62D84C}" srcOrd="1" destOrd="0" presId="urn:microsoft.com/office/officeart/2008/layout/AccentedPicture"/>
    <dgm:cxn modelId="{891938F2-3E19-4700-A236-1AB225FFEA6C}" type="presParOf" srcId="{D84ADF06-3A75-48AD-9392-27924D06C2F4}" destId="{B01393CE-65B7-4851-8450-C84C0097C3E4}" srcOrd="2" destOrd="0" presId="urn:microsoft.com/office/officeart/2008/layout/AccentedPicture"/>
    <dgm:cxn modelId="{6AE62A8A-E522-462F-9921-37472379CF57}" type="presParOf" srcId="{B01393CE-65B7-4851-8450-C84C0097C3E4}" destId="{F3ADF2EC-121C-475B-8CDD-559054624187}" srcOrd="0" destOrd="0" presId="urn:microsoft.com/office/officeart/2008/layout/AccentedPicture"/>
    <dgm:cxn modelId="{BCD01894-5B9F-404E-870E-5871D06B6342}" type="presParOf" srcId="{F3ADF2EC-121C-475B-8CDD-559054624187}" destId="{764B4849-A117-464E-8C00-F14277B16678}" srcOrd="0" destOrd="0" presId="urn:microsoft.com/office/officeart/2008/layout/AccentedPicture"/>
    <dgm:cxn modelId="{F0712532-51B8-4B9D-9C6E-CB3EB77922FE}" type="presParOf" srcId="{F3ADF2EC-121C-475B-8CDD-559054624187}" destId="{9BE46071-4641-4532-9A11-31876F35C214}" srcOrd="1" destOrd="0" presId="urn:microsoft.com/office/officeart/2008/layout/AccentedPicture"/>
    <dgm:cxn modelId="{B3CB6BEB-08FF-46A4-96DA-24C8ED8087C3}" type="presParOf" srcId="{F3ADF2EC-121C-475B-8CDD-559054624187}" destId="{E12007BB-6A16-4E07-BB5E-1C774E3BA736}" srcOrd="2" destOrd="0" presId="urn:microsoft.com/office/officeart/2008/layout/AccentedPicture"/>
    <dgm:cxn modelId="{B19A4C52-1250-4DAC-BF16-781979613C22}" type="presParOf" srcId="{E12007BB-6A16-4E07-BB5E-1C774E3BA736}" destId="{2E1B3479-A771-4F63-A376-515CEE3E90E4}" srcOrd="0" destOrd="0" presId="urn:microsoft.com/office/officeart/2008/layout/AccentedPicture"/>
    <dgm:cxn modelId="{30D8639D-2CE6-40C2-87C9-6DD42346DC5F}" type="presParOf" srcId="{D84ADF06-3A75-48AD-9392-27924D06C2F4}" destId="{6F91201C-7ED7-44C0-BE47-77B1F9F166AA}" srcOrd="3" destOrd="0" presId="urn:microsoft.com/office/officeart/2008/layout/AccentedPicture"/>
    <dgm:cxn modelId="{A2D73A63-8853-42C9-8F67-12A145136596}" type="presParOf" srcId="{6F91201C-7ED7-44C0-BE47-77B1F9F166AA}" destId="{61D2A9C1-D911-4BC0-8AF4-842FCF5F9BE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6A16B-4545-47C1-A111-3AABEE293722}">
      <dsp:nvSpPr>
        <dsp:cNvPr id="0" name=""/>
        <dsp:cNvSpPr/>
      </dsp:nvSpPr>
      <dsp:spPr>
        <a:xfrm>
          <a:off x="40716" y="41256"/>
          <a:ext cx="1085789" cy="138493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82B37-1ED7-4679-9921-D938FFBB2FF3}">
      <dsp:nvSpPr>
        <dsp:cNvPr id="0" name=""/>
        <dsp:cNvSpPr/>
      </dsp:nvSpPr>
      <dsp:spPr>
        <a:xfrm>
          <a:off x="-40716" y="579677"/>
          <a:ext cx="1085787" cy="830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-40716" y="579677"/>
        <a:ext cx="1085787" cy="83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0D15B-C286-478D-8928-46FB6223BE20}">
      <dsp:nvSpPr>
        <dsp:cNvPr id="0" name=""/>
        <dsp:cNvSpPr/>
      </dsp:nvSpPr>
      <dsp:spPr>
        <a:xfrm>
          <a:off x="92884" y="-47646"/>
          <a:ext cx="1222531" cy="165464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030A7-EC5B-44A0-AF27-36E86E6FBD3A}">
      <dsp:nvSpPr>
        <dsp:cNvPr id="0" name=""/>
        <dsp:cNvSpPr/>
      </dsp:nvSpPr>
      <dsp:spPr>
        <a:xfrm>
          <a:off x="121711" y="623740"/>
          <a:ext cx="941349" cy="935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21711" y="623740"/>
        <a:ext cx="941349" cy="935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1C82E-2A38-4AA9-94A0-03400BD7C25A}">
      <dsp:nvSpPr>
        <dsp:cNvPr id="0" name=""/>
        <dsp:cNvSpPr/>
      </dsp:nvSpPr>
      <dsp:spPr>
        <a:xfrm>
          <a:off x="0" y="-87488"/>
          <a:ext cx="1176452" cy="156240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2A953-F23D-4169-8E2D-E2461A62D84C}">
      <dsp:nvSpPr>
        <dsp:cNvPr id="0" name=""/>
        <dsp:cNvSpPr/>
      </dsp:nvSpPr>
      <dsp:spPr>
        <a:xfrm>
          <a:off x="270019" y="570185"/>
          <a:ext cx="532650" cy="5294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70019" y="570185"/>
        <a:ext cx="532650" cy="529403"/>
      </dsp:txXfrm>
    </dsp:sp>
    <dsp:sp modelId="{9BE46071-4641-4532-9A11-31876F35C214}">
      <dsp:nvSpPr>
        <dsp:cNvPr id="0" name=""/>
        <dsp:cNvSpPr/>
      </dsp:nvSpPr>
      <dsp:spPr>
        <a:xfrm>
          <a:off x="938221" y="0"/>
          <a:ext cx="238231" cy="23823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B3479-A771-4F63-A376-515CEE3E90E4}">
      <dsp:nvSpPr>
        <dsp:cNvPr id="0" name=""/>
        <dsp:cNvSpPr/>
      </dsp:nvSpPr>
      <dsp:spPr>
        <a:xfrm>
          <a:off x="1053219" y="208426"/>
          <a:ext cx="36558" cy="23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053219" y="208426"/>
        <a:ext cx="36558" cy="23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863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126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579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61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93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168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601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483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218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957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A9CB-CDF9-4450-B6CD-A7BC23CD760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CD1F-0562-416A-8576-FDDA9E8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63133"/>
            <a:ext cx="8352928" cy="258594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Бережливые технологии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процесса уборки игрушек в групповой комнате после завершения игровой деятельности»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0882" y="3602038"/>
            <a:ext cx="8105574" cy="2707282"/>
          </a:xfrm>
        </p:spPr>
        <p:txBody>
          <a:bodyPr>
            <a:noAutofit/>
          </a:bodyPr>
          <a:lstStyle/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Заказчик: заведующий МБДОУ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53 </a:t>
            </a:r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Русакова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Екатерина Сергеевна 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 Фоминых Л.В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воспитатели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Кулябина И. Е., Антонова Е.А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Ленинск – Кузнецкий ГО, 2024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62261" y="1563133"/>
            <a:ext cx="537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oat of arms of Kemerovo Oblas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9239"/>
            <a:ext cx="1015950" cy="1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66478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53»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Достигнутые результаты (было – стало)</a:t>
            </a:r>
            <a:endParaRPr lang="ru-RU" sz="2800" b="1" dirty="0">
              <a:solidFill>
                <a:srgbClr val="383FC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96952"/>
            <a:ext cx="5472608" cy="1075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Уборка игрушек в групповой комнате после завершения игровой деятельности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84816"/>
            <a:ext cx="5976664" cy="92667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6457950" y="3231506"/>
            <a:ext cx="1786458" cy="629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10 - 12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436358" y="4222950"/>
            <a:ext cx="1456122" cy="57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3 - 5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7" y="3244334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Уборка игрушек в групповой комнате   после завершения игровой деятельности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18742"/>
              </p:ext>
            </p:extLst>
          </p:nvPr>
        </p:nvGraphicFramePr>
        <p:xfrm>
          <a:off x="251520" y="921549"/>
          <a:ext cx="8640960" cy="200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9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цели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Текущий показатель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Целевой показатель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Полученный результат, эффект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1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Сокращение времени протекания процесса уборки игрушек в групповой комнате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10-12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Сокращение времени протекания процесса уборки игрушек в групповой комнате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3</a:t>
                      </a:r>
                      <a:r>
                        <a:rPr lang="ru-RU" sz="1400" baseline="0" dirty="0" smtClean="0"/>
                        <a:t> -5</a:t>
                      </a:r>
                      <a:r>
                        <a:rPr lang="ru-RU" sz="1400" dirty="0" smtClean="0"/>
                        <a:t> мину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 эффективности деятельности дошкольников в планировании и оценке результатов деятельности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35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24" y="167060"/>
            <a:ext cx="403244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403244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024" y="3514317"/>
            <a:ext cx="4032448" cy="3010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49454"/>
            <a:ext cx="4032448" cy="29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356351"/>
            <a:ext cx="991022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4304149" cy="3261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24944"/>
            <a:ext cx="3889585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11981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поощрения детей за уборку игрушек</a:t>
            </a:r>
            <a:endParaRPr lang="ru-RU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56792"/>
            <a:ext cx="34563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816424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2000" b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br>
              <a:rPr lang="ru-RU" altLang="ru-RU" sz="2000" b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53»</a:t>
            </a:r>
            <a:br>
              <a:rPr lang="ru-RU" altLang="ru-RU" sz="2000" b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 mdou53lnk @yandex.ru</a:t>
            </a: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383FC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sz="4000" b="1" dirty="0">
              <a:solidFill>
                <a:srgbClr val="383FC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6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9631" y="-705455"/>
            <a:ext cx="6420723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1"/>
            <a:ext cx="6822479" cy="3349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</a:t>
            </a:r>
            <a:r>
              <a:rPr lang="ru-RU" sz="31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проекта   </a:t>
            </a:r>
            <a:endParaRPr lang="ru-RU" sz="3100" b="1" dirty="0">
              <a:solidFill>
                <a:srgbClr val="383FC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228238" y="2637186"/>
            <a:ext cx="2959397" cy="367213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Фоминых Любовь Валентиновна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должность – старший воспитатель руководитель проекта</a:t>
            </a:r>
          </a:p>
          <a:p>
            <a:endParaRPr lang="ru-RU" sz="16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Антонова Елена Анатольевна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должность - воспитатель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5896" y="1174898"/>
            <a:ext cx="410445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Русакова</a:t>
            </a:r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Екатерина Сергеевна</a:t>
            </a:r>
          </a:p>
          <a:p>
            <a:pPr lvl="0" algn="l">
              <a:lnSpc>
                <a:spcPct val="115000"/>
              </a:lnSpc>
            </a:pPr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должность – заведующий МБДОУ № 53 заказчик проекта</a:t>
            </a:r>
            <a:endParaRPr lang="ru-RU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580110" y="3431565"/>
            <a:ext cx="2952329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>
              <a:lnSpc>
                <a:spcPct val="115000"/>
              </a:lnSpc>
            </a:pPr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Кулябина Ирина Евгеньевна должность - воспитатель</a:t>
            </a:r>
            <a:endParaRPr lang="ru-RU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2258" y="1001317"/>
            <a:ext cx="3600400" cy="41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83550278"/>
              </p:ext>
            </p:extLst>
          </p:nvPr>
        </p:nvGraphicFramePr>
        <p:xfrm>
          <a:off x="142448" y="2135647"/>
          <a:ext cx="1085789" cy="143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92908500"/>
              </p:ext>
            </p:extLst>
          </p:nvPr>
        </p:nvGraphicFramePr>
        <p:xfrm>
          <a:off x="2339751" y="1052736"/>
          <a:ext cx="1368153" cy="15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6087216"/>
              </p:ext>
            </p:extLst>
          </p:nvPr>
        </p:nvGraphicFramePr>
        <p:xfrm>
          <a:off x="4187634" y="3053482"/>
          <a:ext cx="1176453" cy="138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20556" y="4457600"/>
            <a:ext cx="1007682" cy="1387426"/>
          </a:xfrm>
          <a:prstGeom prst="round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624" y="548680"/>
            <a:ext cx="7796726" cy="12036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</a:t>
            </a: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текущего состояние </a:t>
            </a:r>
            <a:b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состоянию на 01.09.2023год) </a:t>
            </a:r>
            <a:b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</a:t>
            </a:r>
            <a:r>
              <a:rPr lang="ru-RU" sz="14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ВПП </a:t>
            </a:r>
            <a:r>
              <a:rPr lang="en-US" sz="14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</a:t>
            </a:r>
            <a:r>
              <a:rPr lang="ru-RU" sz="14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-10 - 12</a:t>
            </a:r>
            <a:endParaRPr lang="ru-RU" sz="1400" b="1" dirty="0">
              <a:solidFill>
                <a:srgbClr val="383FC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8624" y="5193603"/>
            <a:ext cx="8173855" cy="1547764"/>
          </a:xfrm>
        </p:spPr>
        <p:txBody>
          <a:bodyPr/>
          <a:lstStyle/>
          <a:p>
            <a:pPr algn="l"/>
            <a:r>
              <a:rPr lang="ru-RU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1.Нежелание </a:t>
            </a:r>
            <a:r>
              <a:rPr 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прерывать игровую деятельность.</a:t>
            </a:r>
          </a:p>
          <a:p>
            <a:pPr algn="l"/>
            <a:r>
              <a:rPr 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Отсутствие мотивации детей на выполнение самостоятельной уборки.</a:t>
            </a:r>
          </a:p>
          <a:p>
            <a:pPr algn="l"/>
            <a:r>
              <a:rPr 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Отсутствие алгоритмов сбора игрушек.</a:t>
            </a:r>
          </a:p>
          <a:p>
            <a:pPr algn="l"/>
            <a:r>
              <a:rPr lang="ru-RU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4.Отсутствие </a:t>
            </a:r>
            <a:r>
              <a:rPr 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листа поощрение воспитанников.</a:t>
            </a:r>
          </a:p>
          <a:p>
            <a:pPr algn="l"/>
            <a:r>
              <a:rPr 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Отсутствие оформления уголка и игровых зон подсказывающими схемами и картинками.</a:t>
            </a:r>
          </a:p>
          <a:p>
            <a:pPr algn="l"/>
            <a:endParaRPr lang="ru-RU" sz="1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493" y="1850046"/>
            <a:ext cx="2049495" cy="8369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 –объявляет завершение игровой деятельности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0,5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347226" y="2007951"/>
            <a:ext cx="4287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6485" y="1811322"/>
            <a:ext cx="2012642" cy="967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 – организует процесс уборки игрушек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2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936365" y="2024056"/>
            <a:ext cx="508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493" y="2881451"/>
            <a:ext cx="2116733" cy="1182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Дети – не </a:t>
            </a:r>
            <a:r>
              <a:rPr lang="ru-RU" sz="1400" b="1" dirty="0" smtClean="0">
                <a:solidFill>
                  <a:schemeClr val="tx1"/>
                </a:solidFill>
              </a:rPr>
              <a:t>желают </a:t>
            </a:r>
            <a:r>
              <a:rPr lang="ru-RU" sz="1400" b="1" dirty="0" smtClean="0">
                <a:solidFill>
                  <a:schemeClr val="tx1"/>
                </a:solidFill>
              </a:rPr>
              <a:t>самостоятельно производить уборку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1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2430" y="1811322"/>
            <a:ext cx="1939890" cy="967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Дети – </a:t>
            </a:r>
            <a:r>
              <a:rPr lang="ru-RU" sz="1400" b="1" dirty="0" smtClean="0">
                <a:solidFill>
                  <a:schemeClr val="tx1"/>
                </a:solidFill>
              </a:rPr>
              <a:t>организуют </a:t>
            </a:r>
            <a:r>
              <a:rPr lang="ru-RU" sz="1400" b="1" dirty="0" smtClean="0">
                <a:solidFill>
                  <a:schemeClr val="tx1"/>
                </a:solidFill>
              </a:rPr>
              <a:t>процесс уборки игрушек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3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4302" y="2949402"/>
            <a:ext cx="2012063" cy="11167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Дети – </a:t>
            </a:r>
            <a:r>
              <a:rPr lang="ru-RU" sz="1400" b="1" dirty="0" smtClean="0">
                <a:solidFill>
                  <a:schemeClr val="tx1"/>
                </a:solidFill>
              </a:rPr>
              <a:t>затягивают </a:t>
            </a:r>
            <a:r>
              <a:rPr lang="ru-RU" sz="1400" b="1" dirty="0" smtClean="0">
                <a:solidFill>
                  <a:schemeClr val="tx1"/>
                </a:solidFill>
              </a:rPr>
              <a:t>время сбора игрушек после окончания игровой деятельности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2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73069" y="3080680"/>
            <a:ext cx="45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536943" y="1926422"/>
            <a:ext cx="558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0493" y="4162198"/>
            <a:ext cx="204949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Воспитатель – дети переход к следующему виду деятельности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0,5 мин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936366" y="3102044"/>
            <a:ext cx="508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12430" y="2972154"/>
            <a:ext cx="1944438" cy="1092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 – </a:t>
            </a:r>
            <a:r>
              <a:rPr lang="ru-RU" sz="1400" b="1" dirty="0" smtClean="0">
                <a:solidFill>
                  <a:schemeClr val="tx1"/>
                </a:solidFill>
              </a:rPr>
              <a:t>подводит итоги </a:t>
            </a:r>
            <a:r>
              <a:rPr lang="ru-RU" sz="1400" b="1" dirty="0" smtClean="0">
                <a:solidFill>
                  <a:schemeClr val="tx1"/>
                </a:solidFill>
              </a:rPr>
              <a:t>уборки игрушек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1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536942" y="3072871"/>
            <a:ext cx="5632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1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решения проблем</a:t>
            </a:r>
            <a:br>
              <a:rPr lang="ru-RU" sz="2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solidFill>
                <a:srgbClr val="383FC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84784"/>
            <a:ext cx="3868340" cy="102029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204864"/>
            <a:ext cx="3868340" cy="3984799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Нежелание детей прерывать игровую деятельность.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Отсутствие мотивации детей на выполнение самостоятельной уборки.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Отсутствие алгоритмов сбора игрушек.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4.Отсутствия листа поощрение воспитанников.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Отсутствие оформления уголка и игровых зон подсказывающими схемами и картинками.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484784"/>
            <a:ext cx="3816424" cy="864095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  <a:endParaRPr lang="ru-RU" sz="4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2348880"/>
            <a:ext cx="3816424" cy="3840783"/>
          </a:xfrm>
          <a:solidFill>
            <a:srgbClr val="D1FB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Воспитатель заранее продумывает способы мотивации детей.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Насыщение среды элементами «бережливого пространства» (алгоритмы, схемы, картинки)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Разработать метод поощрения</a:t>
            </a:r>
            <a:endParaRPr lang="ru-RU" sz="1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5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90363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достижению целевых показателей</a:t>
            </a:r>
            <a:endParaRPr lang="ru-RU" sz="2800" dirty="0">
              <a:solidFill>
                <a:srgbClr val="383FC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39707"/>
              </p:ext>
            </p:extLst>
          </p:nvPr>
        </p:nvGraphicFramePr>
        <p:xfrm>
          <a:off x="179512" y="1268763"/>
          <a:ext cx="8784976" cy="549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9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Ожидаемый 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Ответственные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 Старт проекта. Разработка и согласование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01.09.2023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Формирование рабочей группы, выработка стратегий реализации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Русакова</a:t>
                      </a:r>
                      <a:r>
                        <a:rPr lang="ru-RU" dirty="0" smtClean="0"/>
                        <a:t> Е.С.</a:t>
                      </a:r>
                    </a:p>
                    <a:p>
                      <a:pPr algn="l"/>
                      <a:r>
                        <a:rPr lang="ru-RU" dirty="0" smtClean="0"/>
                        <a:t>Фоминых Л.В.</a:t>
                      </a:r>
                    </a:p>
                    <a:p>
                      <a:pPr algn="l"/>
                      <a:r>
                        <a:rPr lang="ru-RU" dirty="0" smtClean="0"/>
                        <a:t>Кулябина И.Е.</a:t>
                      </a:r>
                    </a:p>
                    <a:p>
                      <a:pPr algn="l"/>
                      <a:r>
                        <a:rPr lang="ru-RU" dirty="0" smtClean="0"/>
                        <a:t>Антонова Е.А.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59">
                <a:tc>
                  <a:txBody>
                    <a:bodyPr/>
                    <a:lstStyle/>
                    <a:p>
                      <a:r>
                        <a:rPr lang="ru-RU" dirty="0" smtClean="0"/>
                        <a:t>2. Анализ и</a:t>
                      </a:r>
                      <a:r>
                        <a:rPr lang="ru-RU" baseline="0" dirty="0" smtClean="0"/>
                        <a:t> оценка текущего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Состояния процесса (карта)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08.09.23.-15.09.23г.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18.09.</a:t>
                      </a:r>
                      <a:r>
                        <a:rPr lang="ru-RU" baseline="0" dirty="0" smtClean="0"/>
                        <a:t> 23 -30.09.23 г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Понимание ситуации на данном этапе использование метода наблюдений и хронометража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Кулябина И.Е.</a:t>
                      </a:r>
                    </a:p>
                    <a:p>
                      <a:r>
                        <a:rPr lang="ru-RU" dirty="0" smtClean="0"/>
                        <a:t>Антонова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21">
                <a:tc>
                  <a:txBody>
                    <a:bodyPr/>
                    <a:lstStyle/>
                    <a:p>
                      <a:r>
                        <a:rPr lang="ru-RU" dirty="0" smtClean="0"/>
                        <a:t>3. Разработка карты целевого состояния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02.10.23.-13.10.23г.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Визулизация</a:t>
                      </a:r>
                      <a:r>
                        <a:rPr lang="ru-RU" dirty="0" smtClean="0"/>
                        <a:t> результата реализации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Кулябина И.Е.</a:t>
                      </a:r>
                    </a:p>
                    <a:p>
                      <a:r>
                        <a:rPr lang="ru-RU" dirty="0" smtClean="0"/>
                        <a:t>Антонова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059">
                <a:tc>
                  <a:txBody>
                    <a:bodyPr/>
                    <a:lstStyle/>
                    <a:p>
                      <a:r>
                        <a:rPr lang="ru-RU" dirty="0" smtClean="0"/>
                        <a:t>4.Установочное совещание</a:t>
                      </a:r>
                      <a:r>
                        <a:rPr lang="ru-RU" baseline="0" dirty="0" smtClean="0"/>
                        <a:t> по защите подходов оптимизации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16.10.23г.-23.10.23г.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 совещания с указанием</a:t>
                      </a:r>
                    </a:p>
                    <a:p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Русакова</a:t>
                      </a:r>
                      <a:r>
                        <a:rPr lang="ru-RU" dirty="0" smtClean="0"/>
                        <a:t> Е.С.</a:t>
                      </a:r>
                    </a:p>
                    <a:p>
                      <a:r>
                        <a:rPr lang="ru-RU" dirty="0" smtClean="0"/>
                        <a:t>Фоминых Л.В.</a:t>
                      </a:r>
                    </a:p>
                    <a:p>
                      <a:r>
                        <a:rPr lang="ru-RU" dirty="0" smtClean="0"/>
                        <a:t>Кулябина И.Е.</a:t>
                      </a:r>
                    </a:p>
                    <a:p>
                      <a:r>
                        <a:rPr lang="ru-RU" dirty="0" smtClean="0"/>
                        <a:t>Антонова Е.А.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059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Создать алгоритмы, схемы, картинки подсказывающие размещение той или иной</a:t>
                      </a:r>
                      <a:r>
                        <a:rPr lang="ru-RU" baseline="0" dirty="0" smtClean="0"/>
                        <a:t> игрушки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25.10.23г.-31.01.24г.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Насыщение среды группы элементами «бережливого пространства» алгоритм, схема, картинки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Кулябина И.Е.</a:t>
                      </a:r>
                    </a:p>
                    <a:p>
                      <a:r>
                        <a:rPr lang="ru-RU" dirty="0" smtClean="0"/>
                        <a:t>Антонова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74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81568"/>
              </p:ext>
            </p:extLst>
          </p:nvPr>
        </p:nvGraphicFramePr>
        <p:xfrm>
          <a:off x="179512" y="476672"/>
          <a:ext cx="878497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6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 Разработать метод поощрения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25.10.23г.-31.01.24г.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Яркая мотивация детей на самостоятельную деятельность, внедрение поощрение за активность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Кулябина И.Е.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Антонова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r>
                        <a:rPr lang="ru-RU" dirty="0" smtClean="0"/>
                        <a:t>7. Анализ и оценка целевых показателей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25.09.23г.-31.01.24г.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Кулябина И.Е.</a:t>
                      </a:r>
                    </a:p>
                    <a:p>
                      <a:r>
                        <a:rPr lang="ru-RU" dirty="0" smtClean="0"/>
                        <a:t>Антонова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r>
                        <a:rPr lang="ru-RU" dirty="0" smtClean="0"/>
                        <a:t>8. Защита отчетной презентации и закрытие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31.01.24г.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реализован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Фоминых Л.В.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8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"/>
          <a:stretch/>
        </p:blipFill>
        <p:spPr bwMode="auto">
          <a:xfrm>
            <a:off x="5220072" y="1268760"/>
            <a:ext cx="33123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Пирамида проблем</a:t>
            </a:r>
            <a:endParaRPr lang="ru-RU" sz="2800" b="1" dirty="0">
              <a:solidFill>
                <a:srgbClr val="383FC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4303390" cy="501059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Нежелание детей </a:t>
            </a:r>
            <a:r>
              <a:rPr lang="ru-RU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прерывать игровую </a:t>
            </a: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Отсутствие мотивации детей на выполнение самостоятельной уборки.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Отсутствие алгоритмов сбора игрушек.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4.Отсутствие </a:t>
            </a: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листа поощрение воспитанников.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Отсутствие оформления уголка и игровых зон подсказывающими схемами и картинками.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716016" y="3561836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регионального</a:t>
            </a:r>
            <a:r>
              <a:rPr lang="ru-RU" altLang="ru-RU" sz="20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lang="ru-RU" altLang="ru-RU" sz="20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436096" y="4992149"/>
            <a:ext cx="3456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ДОУ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99992" y="2018377"/>
            <a:ext cx="4015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федерального уровня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30"/>
          <p:cNvGrpSpPr/>
          <p:nvPr/>
        </p:nvGrpSpPr>
        <p:grpSpPr>
          <a:xfrm>
            <a:off x="6222744" y="5226662"/>
            <a:ext cx="691366" cy="711234"/>
            <a:chOff x="-1332656" y="1772816"/>
            <a:chExt cx="648072" cy="711234"/>
          </a:xfrm>
        </p:grpSpPr>
        <p:sp>
          <p:nvSpPr>
            <p:cNvPr id="16" name="Пятно 1 1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88640" y="1928378"/>
              <a:ext cx="20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24" name="Группа 30"/>
          <p:cNvGrpSpPr/>
          <p:nvPr/>
        </p:nvGrpSpPr>
        <p:grpSpPr>
          <a:xfrm>
            <a:off x="5436096" y="5025808"/>
            <a:ext cx="826242" cy="711234"/>
            <a:chOff x="-1332656" y="1772816"/>
            <a:chExt cx="648072" cy="711234"/>
          </a:xfrm>
        </p:grpSpPr>
        <p:sp>
          <p:nvSpPr>
            <p:cNvPr id="25" name="Пятно 1 2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1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Группа 30"/>
          <p:cNvGrpSpPr/>
          <p:nvPr/>
        </p:nvGrpSpPr>
        <p:grpSpPr>
          <a:xfrm>
            <a:off x="7740352" y="5048853"/>
            <a:ext cx="774998" cy="711234"/>
            <a:chOff x="-1332656" y="1772816"/>
            <a:chExt cx="648072" cy="711234"/>
          </a:xfrm>
        </p:grpSpPr>
        <p:sp>
          <p:nvSpPr>
            <p:cNvPr id="28" name="Пятно 1 27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4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Пятно 1 31"/>
          <p:cNvSpPr/>
          <p:nvPr/>
        </p:nvSpPr>
        <p:spPr>
          <a:xfrm>
            <a:off x="7058124" y="5048853"/>
            <a:ext cx="682227" cy="1041443"/>
          </a:xfrm>
          <a:prstGeom prst="irregularSeal1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1" name="Группа 30"/>
          <p:cNvGrpSpPr/>
          <p:nvPr/>
        </p:nvGrpSpPr>
        <p:grpSpPr>
          <a:xfrm>
            <a:off x="6507670" y="5800049"/>
            <a:ext cx="826242" cy="711234"/>
            <a:chOff x="-2139985" y="1836755"/>
            <a:chExt cx="648072" cy="711234"/>
          </a:xfrm>
        </p:grpSpPr>
        <p:sp>
          <p:nvSpPr>
            <p:cNvPr id="22" name="Пятно 1 21"/>
            <p:cNvSpPr/>
            <p:nvPr/>
          </p:nvSpPr>
          <p:spPr>
            <a:xfrm>
              <a:off x="-2139985" y="1836755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023330" y="201642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5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46570" cy="147969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потока создания ценности (идеального состояния)</a:t>
            </a:r>
            <a:b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состоянию на</a:t>
            </a: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18. 09. 2023 </a:t>
            </a:r>
            <a: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b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</a:t>
            </a:r>
            <a:b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ВПП </a:t>
            </a:r>
            <a:r>
              <a:rPr lang="en-US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</a:t>
            </a:r>
            <a:r>
              <a:rPr lang="ru-RU" sz="1800" b="1" dirty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383F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3 - 5</a:t>
            </a:r>
            <a:endParaRPr lang="ru-RU" sz="1800" b="1" dirty="0">
              <a:solidFill>
                <a:srgbClr val="383FC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2348880"/>
            <a:ext cx="2582487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Воспитатель, дети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Организация процесса уборки игрушек после окончания игровой деятельности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0,5 – 1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34007" y="2502608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5" y="2344486"/>
            <a:ext cx="2358677" cy="10845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Воспитатель, дети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Размещение игрушек на свои места в уголках и игровых центрах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2 – 3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34533" y="2488502"/>
            <a:ext cx="4496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7" y="2273618"/>
            <a:ext cx="2291053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Воспитатель, дети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Поощрение активных воспитанников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0,5 – 1 мин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25202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Воспитатель, дети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Переход к следующему виду деятельности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478407" y="2488502"/>
            <a:ext cx="414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11100</TotalTime>
  <Words>782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Futura PT Book</vt:lpstr>
      <vt:lpstr>Futura PT Medium</vt:lpstr>
      <vt:lpstr>Tahoma</vt:lpstr>
      <vt:lpstr>Times New Roman</vt:lpstr>
      <vt:lpstr>Тема Office</vt:lpstr>
      <vt:lpstr> Бережливые технологии  «Оптимизация процесса уборки игрушек в групповой комнате после завершения игровой деятельности»  </vt:lpstr>
      <vt:lpstr>Презентация PowerPoint</vt:lpstr>
      <vt:lpstr>                                    Команда проекта   </vt:lpstr>
      <vt:lpstr>Карта текущего состояние  (по состоянию на 01.09.2023год)                                                                         ВПП min -10 - 12</vt:lpstr>
      <vt:lpstr>Пути решения проблем </vt:lpstr>
      <vt:lpstr>План мероприятий по достижению целевых показателей</vt:lpstr>
      <vt:lpstr>Презентация PowerPoint</vt:lpstr>
      <vt:lpstr>Пирамида проблем</vt:lpstr>
      <vt:lpstr>Карта потока создания ценности (идеального состояния)  (по состоянию на 18. 09. 2023 года                                                                                                                                          ВПП min – 3 - 5</vt:lpstr>
      <vt:lpstr>Достигнутые результаты (было – стало)</vt:lpstr>
      <vt:lpstr>Презентация PowerPoint</vt:lpstr>
      <vt:lpstr>Презентация PowerPoint</vt:lpstr>
      <vt:lpstr>Метод поощрения детей за уборку игрушек</vt:lpstr>
      <vt:lpstr>Муниципальное бюджетное дошкольное образовательное учреждение  «Детский сад № 53» Е-mail: mdou53lnk @yandex.ru 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</cp:lastModifiedBy>
  <cp:revision>671</cp:revision>
  <cp:lastPrinted>2019-02-18T01:46:55Z</cp:lastPrinted>
  <dcterms:created xsi:type="dcterms:W3CDTF">2007-01-29T08:57:19Z</dcterms:created>
  <dcterms:modified xsi:type="dcterms:W3CDTF">2024-01-29T09:06:37Z</dcterms:modified>
</cp:coreProperties>
</file>